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JPEG Image Compress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JPEG Image Compression</a:t>
            </a:r>
          </a:p>
        </p:txBody>
      </p:sp>
      <p:sp>
        <p:nvSpPr>
          <p:cNvPr id="120" name="蔡意維 陳博彥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蔡意維 陳博彥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Visual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Quality</a:t>
            </a:r>
          </a:p>
        </p:txBody>
      </p:sp>
      <p:sp>
        <p:nvSpPr>
          <p:cNvPr id="150" name="Visual_similarity( image’, image ) &gt; thresho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Visual_similarity( image’, image ) &gt; threshold</a:t>
            </a:r>
          </a:p>
          <a:p>
            <a:pPr/>
            <a:r>
              <a:t>Structural similarity index (SSIM)</a:t>
            </a:r>
          </a:p>
          <a:p>
            <a:pPr/>
            <a:r>
              <a:t> </a:t>
            </a:r>
          </a:p>
          <a:p>
            <a:pPr/>
          </a:p>
          <a:p>
            <a:pPr/>
            <a:r>
              <a:t>SSIM(x,x)=1,  -1&lt;=SSIM(x,y)&lt;=1</a:t>
            </a:r>
          </a:p>
        </p:txBody>
      </p:sp>
      <p:pic>
        <p:nvPicPr>
          <p:cNvPr id="15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5410200"/>
            <a:ext cx="9170755" cy="1808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54" name="Simulated Annea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t>Simulated Annealing 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Initial temperature T&gt;0, annealing rate 0 &lt; r &lt; 1</a:t>
            </a:r>
            <a:br/>
            <a:r>
              <a:t>image=original_image</a:t>
            </a:r>
            <a:br/>
            <a:r>
              <a:t>while ( time_used &lt; time_limit ):</a:t>
            </a:r>
            <a:br/>
            <a:r>
              <a:t>    for 1 &lt;= i &lt;= P:</a:t>
            </a:r>
            <a:br/>
            <a:r>
              <a:t>        image’ = add_noise ( image )</a:t>
            </a:r>
            <a:br/>
            <a:r>
              <a:t>        if SSIM( image’, original_image ) &gt; threshold:</a:t>
            </a:r>
            <a:br/>
            <a:r>
              <a:t>            improvement = JPEG_size(image’) - JPEG_size(image)</a:t>
            </a:r>
            <a:br/>
            <a:r>
              <a:t>            if improvement &gt; 0:</a:t>
            </a:r>
            <a:br/>
            <a:r>
              <a:t>                image=image’</a:t>
            </a:r>
            <a:br/>
            <a:r>
              <a:t>            else:</a:t>
            </a:r>
            <a:br/>
            <a:r>
              <a:t>                image=image’ for probability exp( improvement/T )</a:t>
            </a:r>
            <a:br/>
            <a:r>
              <a:t>    T=r*T</a:t>
            </a:r>
            <a:br/>
            <a:r>
              <a:t>return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00" y="523853"/>
            <a:ext cx="7467600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1313" y="5671688"/>
            <a:ext cx="4882174" cy="3738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60" name="Simulated Annea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t>Simulated Annealing 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Initial temperature T&gt;0, annealing rate 0 &lt; r &lt; 1</a:t>
            </a:r>
            <a:br/>
            <a:r>
              <a:t>image=original_image</a:t>
            </a:r>
            <a:br/>
            <a:r>
              <a:t>while ( time_used &lt; time_limit ):</a:t>
            </a:r>
            <a:br/>
            <a:r>
              <a:t>    for 1 &lt;= i &lt;= P:</a:t>
            </a:r>
            <a:br/>
            <a:r>
              <a:t>        image’ = add_noise ( image )</a:t>
            </a:r>
            <a:br/>
            <a:r>
              <a:t>        if SSIM( image’, original_image ) &gt; threshold:</a:t>
            </a:r>
            <a:br/>
            <a:r>
              <a:t>            improvement = JPEG_size(image’) - JPEG_size(image)</a:t>
            </a:r>
            <a:br/>
            <a:r>
              <a:t>            if improvement &gt; 0:</a:t>
            </a:r>
            <a:br/>
            <a:r>
              <a:t>                image=image’</a:t>
            </a:r>
            <a:br/>
            <a:r>
              <a:t>            else:</a:t>
            </a:r>
            <a:br/>
            <a:r>
              <a:t>                image=image’ for probability exp( improvement/T )</a:t>
            </a:r>
            <a:br/>
            <a:r>
              <a:t>    T=r*T</a:t>
            </a:r>
            <a:br/>
            <a:r>
              <a:t>return image</a:t>
            </a:r>
          </a:p>
        </p:txBody>
      </p:sp>
      <p:grpSp>
        <p:nvGrpSpPr>
          <p:cNvPr id="164" name="群組"/>
          <p:cNvGrpSpPr/>
          <p:nvPr/>
        </p:nvGrpSpPr>
        <p:grpSpPr>
          <a:xfrm>
            <a:off x="3508252" y="4410355"/>
            <a:ext cx="6165436" cy="1166414"/>
            <a:chOff x="0" y="0"/>
            <a:chExt cx="6165435" cy="1166412"/>
          </a:xfrm>
        </p:grpSpPr>
        <p:sp>
          <p:nvSpPr>
            <p:cNvPr id="161" name="矩形"/>
            <p:cNvSpPr/>
            <p:nvPr/>
          </p:nvSpPr>
          <p:spPr>
            <a:xfrm>
              <a:off x="0" y="701379"/>
              <a:ext cx="1573994" cy="465034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" name="線條"/>
            <p:cNvSpPr/>
            <p:nvPr/>
          </p:nvSpPr>
          <p:spPr>
            <a:xfrm flipV="1">
              <a:off x="840446" y="265071"/>
              <a:ext cx="2862253" cy="4382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" name="Gaussian noise"/>
            <p:cNvSpPr txBox="1"/>
            <p:nvPr/>
          </p:nvSpPr>
          <p:spPr>
            <a:xfrm>
              <a:off x="3833410" y="-1"/>
              <a:ext cx="233202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Gaussian noise</a:t>
              </a:r>
            </a:p>
          </p:txBody>
        </p:sp>
      </p:grpSp>
      <p:sp>
        <p:nvSpPr>
          <p:cNvPr id="165" name="矩形"/>
          <p:cNvSpPr/>
          <p:nvPr/>
        </p:nvSpPr>
        <p:spPr>
          <a:xfrm>
            <a:off x="7256739" y="5501533"/>
            <a:ext cx="1573994" cy="46503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9" name="群組"/>
          <p:cNvGrpSpPr/>
          <p:nvPr/>
        </p:nvGrpSpPr>
        <p:grpSpPr>
          <a:xfrm>
            <a:off x="3659039" y="3484119"/>
            <a:ext cx="4273133" cy="1625198"/>
            <a:chOff x="0" y="0"/>
            <a:chExt cx="4273132" cy="1625196"/>
          </a:xfrm>
        </p:grpSpPr>
        <p:sp>
          <p:nvSpPr>
            <p:cNvPr id="166" name="矩形"/>
            <p:cNvSpPr/>
            <p:nvPr/>
          </p:nvSpPr>
          <p:spPr>
            <a:xfrm>
              <a:off x="492276" y="0"/>
              <a:ext cx="268285" cy="465034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矩形"/>
            <p:cNvSpPr/>
            <p:nvPr/>
          </p:nvSpPr>
          <p:spPr>
            <a:xfrm>
              <a:off x="0" y="1160163"/>
              <a:ext cx="268284" cy="465034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8" name="矩形"/>
            <p:cNvSpPr/>
            <p:nvPr/>
          </p:nvSpPr>
          <p:spPr>
            <a:xfrm>
              <a:off x="4004848" y="0"/>
              <a:ext cx="268285" cy="465034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9" grpId="3"/>
      <p:bldP build="whole" bldLvl="1" animBg="1" rev="0" advAuto="0" spid="16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graphicFrame>
        <p:nvGraphicFramePr>
          <p:cNvPr id="172" name="表格"/>
          <p:cNvGraphicFramePr/>
          <p:nvPr/>
        </p:nvGraphicFramePr>
        <p:xfrm>
          <a:off x="525538" y="2713710"/>
          <a:ext cx="11953724" cy="3141826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1992287"/>
                <a:gridCol w="1992287"/>
                <a:gridCol w="1992287"/>
                <a:gridCol w="1992287"/>
                <a:gridCol w="1992287"/>
                <a:gridCol w="1992287"/>
              </a:tblGrid>
              <a:tr h="157091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 Neue"/>
                        </a:rPr>
                        <a:t>Similarity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0.9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0.7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7091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 Neue"/>
                        </a:rPr>
                        <a:t>File size (kb)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Neue"/>
                        </a:rPr>
                        <a:t>31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73" name="0.0.jpg" descr="0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1485" y="6047561"/>
            <a:ext cx="2351666" cy="3141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0.7.jpg" descr="0.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1018" y="6047561"/>
            <a:ext cx="2351666" cy="3141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0.8.jpg" descr="0.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4786" y="6047561"/>
            <a:ext cx="2351666" cy="3141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0.9.jpg" descr="0.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7021" y="6047561"/>
            <a:ext cx="2351666" cy="3141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.jpg" descr="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9172" y="6047561"/>
            <a:ext cx="2351666" cy="3141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pic>
        <p:nvPicPr>
          <p:cNvPr id="12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44" y="3204690"/>
            <a:ext cx="12563512" cy="432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GB…"/>
          <p:cNvSpPr txBox="1"/>
          <p:nvPr/>
        </p:nvSpPr>
        <p:spPr>
          <a:xfrm>
            <a:off x="421346" y="5141570"/>
            <a:ext cx="107411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RGB</a:t>
            </a:r>
          </a:p>
          <a:p>
            <a:pPr/>
            <a:r>
              <a:t>to</a:t>
            </a:r>
          </a:p>
          <a:p>
            <a:pPr/>
            <a:r>
              <a:t>YCbCr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7" name="Part 1: Changing DCT block siz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1: Changing DCT block size</a:t>
            </a:r>
          </a:p>
          <a:p>
            <a:pPr/>
            <a:r>
              <a:t>Part 2: Making compression harder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art 1…"/>
          <p:cNvSpPr txBox="1"/>
          <p:nvPr>
            <p:ph type="title"/>
          </p:nvPr>
        </p:nvSpPr>
        <p:spPr>
          <a:xfrm>
            <a:off x="927532" y="3225800"/>
            <a:ext cx="11149736" cy="3302000"/>
          </a:xfrm>
          <a:prstGeom prst="rect">
            <a:avLst/>
          </a:prstGeom>
        </p:spPr>
        <p:txBody>
          <a:bodyPr/>
          <a:lstStyle/>
          <a:p>
            <a:pPr defTabSz="531622">
              <a:defRPr sz="7280"/>
            </a:pPr>
            <a:r>
              <a:t>Part 1</a:t>
            </a:r>
          </a:p>
          <a:p>
            <a:pPr defTabSz="531622">
              <a:defRPr sz="7280"/>
            </a:pPr>
            <a:r>
              <a:t>Changing DCT Block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50" y="463550"/>
            <a:ext cx="8724900" cy="882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5545" y="459835"/>
            <a:ext cx="7962901" cy="255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995" y="3537716"/>
            <a:ext cx="11420002" cy="5901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art 2…"/>
          <p:cNvSpPr txBox="1"/>
          <p:nvPr>
            <p:ph type="title"/>
          </p:nvPr>
        </p:nvSpPr>
        <p:spPr>
          <a:xfrm>
            <a:off x="563695" y="3225800"/>
            <a:ext cx="11877410" cy="3302000"/>
          </a:xfrm>
          <a:prstGeom prst="rect">
            <a:avLst/>
          </a:prstGeom>
        </p:spPr>
        <p:txBody>
          <a:bodyPr/>
          <a:lstStyle/>
          <a:p>
            <a:pPr defTabSz="508254">
              <a:defRPr sz="6960"/>
            </a:pPr>
            <a:r>
              <a:t>Part 2</a:t>
            </a:r>
          </a:p>
          <a:p>
            <a:pPr defTabSz="508254">
              <a:defRPr sz="6960"/>
            </a:pPr>
            <a:r>
              <a:t>Making Compression Harder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139" name="For a given image, modify it to make the JPEG file size as big as possible while preserving certain visual quality."/>
          <p:cNvSpPr txBox="1"/>
          <p:nvPr>
            <p:ph type="body" idx="1"/>
          </p:nvPr>
        </p:nvSpPr>
        <p:spPr>
          <a:xfrm>
            <a:off x="952500" y="688737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For a given image, modify it to make the JPEG file size as big as possible while preserving certain visual quality.</a:t>
            </a:r>
          </a:p>
        </p:txBody>
      </p:sp>
      <p:sp>
        <p:nvSpPr>
          <p:cNvPr id="140" name="箭頭"/>
          <p:cNvSpPr/>
          <p:nvPr/>
        </p:nvSpPr>
        <p:spPr>
          <a:xfrm>
            <a:off x="5926378" y="58039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korean_fish.jpg…"/>
          <p:cNvSpPr txBox="1"/>
          <p:nvPr/>
        </p:nvSpPr>
        <p:spPr>
          <a:xfrm>
            <a:off x="2147309" y="7573246"/>
            <a:ext cx="2428952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korean_fish.jpg</a:t>
            </a:r>
          </a:p>
          <a:p>
            <a:pPr/>
            <a:r>
              <a:t>100 kb </a:t>
            </a:r>
          </a:p>
        </p:txBody>
      </p:sp>
      <p:sp>
        <p:nvSpPr>
          <p:cNvPr id="142" name="korean_fish.jpg…"/>
          <p:cNvSpPr txBox="1"/>
          <p:nvPr/>
        </p:nvSpPr>
        <p:spPr>
          <a:xfrm>
            <a:off x="8428539" y="7573246"/>
            <a:ext cx="2428952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korean_fish.jpg</a:t>
            </a:r>
          </a:p>
          <a:p>
            <a:pPr/>
            <a:r>
              <a:t>150 kb </a:t>
            </a:r>
          </a:p>
        </p:txBody>
      </p:sp>
      <p:pic>
        <p:nvPicPr>
          <p:cNvPr id="143" name="韓國瑜 (1).jpg" descr="韓國瑜 (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59" y="5022691"/>
            <a:ext cx="3839052" cy="23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韓國瑜.jpg" descr="韓國瑜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3489" y="5022691"/>
            <a:ext cx="3839052" cy="239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blem Form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Formulation</a:t>
            </a:r>
          </a:p>
        </p:txBody>
      </p:sp>
      <p:sp>
        <p:nvSpPr>
          <p:cNvPr id="147" name="Given im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Given image</a:t>
            </a:r>
          </a:p>
          <a:p>
            <a:pPr/>
            <a:r>
              <a:t>Maximize   JPEG_size( image’ )</a:t>
            </a:r>
          </a:p>
          <a:p>
            <a:pPr/>
            <a:r>
              <a:t>Subject to    Visual_similarity( image’, image ) &gt; threshold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